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tags/tag14.xml" ContentType="application/vnd.openxmlformats-officedocument.presentationml.tags+xml"/>
  <Override PartName="/ppt/notesSlides/notesSlide39.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notesSlides/notesSlide48.xml" ContentType="application/vnd.openxmlformats-officedocument.presentationml.notesSlide+xml"/>
  <Override PartName="/ppt/theme/themeOverride5.xml" ContentType="application/vnd.openxmlformats-officedocument.themeOverride+xml"/>
  <Override PartName="/ppt/tags/tag19.xml" ContentType="application/vnd.openxmlformats-officedocument.presentationml.tags+xml"/>
  <Override PartName="/ppt/notesSlides/notesSlide49.xml" ContentType="application/vnd.openxmlformats-officedocument.presentationml.notesSlide+xml"/>
  <Override PartName="/ppt/theme/themeOverride6.xml" ContentType="application/vnd.openxmlformats-officedocument.themeOverride+xml"/>
  <Override PartName="/ppt/tags/tag2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7.xml" ContentType="application/vnd.openxmlformats-officedocument.themeOverride+xml"/>
  <Override PartName="/ppt/tags/tag2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82"/>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076137827" r:id="rId32"/>
    <p:sldId id="2076137816" r:id="rId33"/>
    <p:sldId id="2076137818" r:id="rId34"/>
    <p:sldId id="2076137819" r:id="rId35"/>
    <p:sldId id="2076137820" r:id="rId36"/>
    <p:sldId id="2076137822" r:id="rId37"/>
    <p:sldId id="2076137821" r:id="rId38"/>
    <p:sldId id="2076137823" r:id="rId39"/>
    <p:sldId id="2134805708" r:id="rId40"/>
    <p:sldId id="2076137847" r:id="rId41"/>
    <p:sldId id="2145705971" r:id="rId42"/>
    <p:sldId id="2076137848" r:id="rId43"/>
    <p:sldId id="2145705937" r:id="rId44"/>
    <p:sldId id="2145705951" r:id="rId45"/>
    <p:sldId id="2076137850" r:id="rId46"/>
    <p:sldId id="2145705972" r:id="rId47"/>
    <p:sldId id="2145705973" r:id="rId48"/>
    <p:sldId id="2076137849" r:id="rId49"/>
    <p:sldId id="2145705978" r:id="rId50"/>
    <p:sldId id="2145705977" r:id="rId51"/>
    <p:sldId id="2145705979" r:id="rId52"/>
    <p:sldId id="2076137853" r:id="rId53"/>
    <p:sldId id="2145705976" r:id="rId54"/>
    <p:sldId id="2076137851" r:id="rId55"/>
    <p:sldId id="2145705974" r:id="rId56"/>
    <p:sldId id="2145705980" r:id="rId57"/>
    <p:sldId id="2076137852" r:id="rId58"/>
    <p:sldId id="4649" r:id="rId59"/>
    <p:sldId id="2145705947" r:id="rId60"/>
    <p:sldId id="2076136993" r:id="rId61"/>
    <p:sldId id="2040" r:id="rId62"/>
    <p:sldId id="2145705975" r:id="rId63"/>
    <p:sldId id="2145705981" r:id="rId64"/>
    <p:sldId id="2145705982" r:id="rId65"/>
    <p:sldId id="2145705984" r:id="rId66"/>
    <p:sldId id="2145705983" r:id="rId67"/>
    <p:sldId id="2076137854" r:id="rId68"/>
    <p:sldId id="2145705985" r:id="rId69"/>
    <p:sldId id="2076137832" r:id="rId70"/>
    <p:sldId id="2076137834" r:id="rId71"/>
    <p:sldId id="2076137836" r:id="rId72"/>
    <p:sldId id="2076137829" r:id="rId73"/>
    <p:sldId id="2076137842" r:id="rId74"/>
    <p:sldId id="2076137841" r:id="rId75"/>
    <p:sldId id="2076137843" r:id="rId76"/>
    <p:sldId id="2076137845" r:id="rId77"/>
    <p:sldId id="2076137830" r:id="rId78"/>
    <p:sldId id="2076137837" r:id="rId79"/>
    <p:sldId id="2076137831" r:id="rId80"/>
    <p:sldId id="207613783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54878-CB4B-4F9D-A502-8883F324B3EF}" v="2579" dt="2022-04-25T16:00:28.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82" autoAdjust="0"/>
    <p:restoredTop sz="96211" autoAdjust="0"/>
  </p:normalViewPr>
  <p:slideViewPr>
    <p:cSldViewPr snapToGrid="0">
      <p:cViewPr varScale="1">
        <p:scale>
          <a:sx n="156" d="100"/>
          <a:sy n="156"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microsoft.com/office/2016/11/relationships/changesInfo" Target="changesInfos/changesInfo1.xml"/><Relationship Id="rId61" Type="http://schemas.openxmlformats.org/officeDocument/2006/relationships/slide" Target="slides/slide44.xml"/><Relationship Id="rId82" Type="http://schemas.openxmlformats.org/officeDocument/2006/relationships/notesMaster" Target="notesMasters/notesMaster1.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25-Apr-22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25-Apr-22 6:31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Enterprise-scale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Enterprise-scale</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sets of roles in any AAD Tenant. AAD Roles for managing directory and M365 resources, and Azure Roles for managing access to Azure resources.</a:t>
            </a:r>
          </a:p>
          <a:p>
            <a:endParaRPr lang="en-US"/>
          </a:p>
          <a:p>
            <a:pPr marL="0" indent="0">
              <a:buNone/>
            </a:pPr>
            <a:r>
              <a:rPr lang="en-US"/>
              <a:t>Reference:</a:t>
            </a:r>
          </a:p>
          <a:p>
            <a:pPr marL="0" indent="0">
              <a:buNone/>
            </a:pPr>
            <a:endParaRPr lang="en-US"/>
          </a:p>
          <a:p>
            <a:pPr marL="0" indent="0">
              <a:buNone/>
            </a:pPr>
            <a:r>
              <a:rPr lang="en-US"/>
              <a:t>Azure Roles: https://docs.microsoft.com/en-us/azure/role-based-access-control/built-in-roles</a:t>
            </a:r>
          </a:p>
          <a:p>
            <a:pPr marL="0" indent="0">
              <a:buNone/>
            </a:pPr>
            <a:r>
              <a:rPr lang="en-US"/>
              <a:t>AAD Roles: https://docs.microsoft.com/en-us/azure/active-directory/roles/permissions-reference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dirty="0"/>
              <a:t>Key Takeaway: </a:t>
            </a:r>
            <a:r>
              <a:rPr lang="en-NZ" b="0" dirty="0"/>
              <a:t>(Reading from the bottom-up…) </a:t>
            </a:r>
            <a:r>
              <a:rPr lang="en-NZ" b="1" dirty="0"/>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dirty="0"/>
          </a:p>
          <a:p>
            <a:pPr marL="171450" indent="-171450">
              <a:buFont typeface="Wingdings" panose="05000000000000000000" pitchFamily="2" charset="2"/>
              <a:buChar char="§"/>
            </a:pPr>
            <a:r>
              <a:rPr lang="en-US" dirty="0"/>
              <a:t>The </a:t>
            </a:r>
            <a:r>
              <a:rPr lang="en-US" b="1" dirty="0"/>
              <a:t>resilient foundation </a:t>
            </a:r>
            <a:r>
              <a:rPr lang="en-US" dirty="0"/>
              <a:t>is effectively Microsoft’s considerable investment in the platform itself (the focus of the rest of this presentation) – physical things like our datacenters, as well as software things like our deployment &amp; maintenance processes.</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NZ" dirty="0"/>
              <a:t>T</a:t>
            </a:r>
            <a:r>
              <a:rPr lang="en-US" dirty="0"/>
              <a:t>he </a:t>
            </a:r>
            <a:r>
              <a:rPr lang="en-US" b="1" dirty="0"/>
              <a:t>resilient services </a:t>
            </a:r>
            <a:r>
              <a:rPr lang="en-US" dirty="0"/>
              <a:t>are built by Microsoft but operated by customers – although they’re not mandatory, they’re built into the platform so that customer workloads that need high availability, backup, and/or disaster recovery can get started quickly.</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sz="1200" i="1" kern="1200" dirty="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Reliable app is </a:t>
            </a:r>
            <a:r>
              <a:rPr lang="en-AU" b="1" dirty="0"/>
              <a:t>resilient, HA and has a defined approach to </a:t>
            </a:r>
            <a:r>
              <a:rPr lang="en-AU" b="1" dirty="0">
                <a:solidFill>
                  <a:srgbClr val="FF0000"/>
                </a:solidFill>
              </a:rPr>
              <a:t>DR</a:t>
            </a:r>
            <a:r>
              <a:rPr lang="en-AU" b="1" dirty="0"/>
              <a:t> and backup</a:t>
            </a:r>
          </a:p>
          <a:p>
            <a:pPr marL="0" indent="0">
              <a:buNone/>
            </a:pPr>
            <a:endParaRPr lang="en-AU" b="1" dirty="0"/>
          </a:p>
          <a:p>
            <a:pPr marL="0" indent="0">
              <a:buNone/>
            </a:pPr>
            <a:r>
              <a:rPr lang="en-AU" b="1" dirty="0"/>
              <a:t>Resilience</a:t>
            </a:r>
            <a:r>
              <a:rPr lang="en-AU" dirty="0"/>
              <a:t>: ability to recover gracefully and continue to function with minimal downtime and data loss before full recovery</a:t>
            </a:r>
          </a:p>
          <a:p>
            <a:pPr marL="0" indent="0">
              <a:buNone/>
            </a:pPr>
            <a:r>
              <a:rPr lang="en-AU" b="1" dirty="0"/>
              <a:t>HA</a:t>
            </a:r>
            <a:r>
              <a:rPr lang="en-AU" dirty="0"/>
              <a:t>: ability to stay available during outages at application or platform level</a:t>
            </a:r>
          </a:p>
          <a:p>
            <a:pPr marL="0" indent="0">
              <a:buNone/>
            </a:pPr>
            <a:r>
              <a:rPr lang="en-AU" b="1" dirty="0"/>
              <a:t>DR </a:t>
            </a:r>
            <a:r>
              <a:rPr lang="en-AU" dirty="0"/>
              <a:t>is about workload continuity </a:t>
            </a:r>
            <a:r>
              <a:rPr lang="en-AU" b="1" dirty="0"/>
              <a:t>when normal repair activities cannot recover services within a reasonable timeframe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Explore Customer Expectations for Reliability</a:t>
            </a:r>
          </a:p>
          <a:p>
            <a:r>
              <a:rPr lang="en-US" sz="2400" dirty="0"/>
              <a:t>Goal is to identify aspects of the application that prevent it from meeting the customer’s expectations of reliability</a:t>
            </a:r>
          </a:p>
          <a:p>
            <a:pPr lvl="1"/>
            <a:r>
              <a:rPr lang="en-US" sz="1800" dirty="0"/>
              <a:t>That means knowing the customers expectations, which is often surprisingly hard</a:t>
            </a:r>
          </a:p>
          <a:p>
            <a:pPr lvl="1"/>
            <a:r>
              <a:rPr lang="en-US" sz="1800" dirty="0"/>
              <a:t>Never move forward without a definition of goal state (e.g. Target SLA/SLO/RTO/RPO)</a:t>
            </a:r>
          </a:p>
          <a:p>
            <a:r>
              <a:rPr lang="en-US" sz="2400" dirty="0"/>
              <a:t>Service Level Availability (SLA)</a:t>
            </a:r>
          </a:p>
          <a:p>
            <a:pPr lvl="1"/>
            <a:r>
              <a:rPr lang="en-US" sz="1800" dirty="0"/>
              <a:t>Azure service SLAs are specified in an availability percentage (e.g. 99.99%) </a:t>
            </a:r>
            <a:r>
              <a:rPr lang="en-US" sz="1800" i="1" dirty="0"/>
              <a:t>over a month</a:t>
            </a:r>
          </a:p>
          <a:p>
            <a:pPr lvl="1"/>
            <a:r>
              <a:rPr lang="en-US" sz="1800" dirty="0"/>
              <a:t>Align these measurement details with the customer’s SLA expectations</a:t>
            </a:r>
          </a:p>
          <a:p>
            <a:pPr lvl="2"/>
            <a:r>
              <a:rPr lang="en-US" sz="1400" dirty="0"/>
              <a:t>Some customers internally monitor their SLA/SLO measurements over a different period (e.g. Daily, Weekly, </a:t>
            </a:r>
            <a:r>
              <a:rPr lang="en-US" sz="1400" dirty="0" err="1"/>
              <a:t>etc</a:t>
            </a:r>
            <a:r>
              <a:rPr lang="en-US" sz="1400" dirty="0"/>
              <a:t>)</a:t>
            </a:r>
          </a:p>
          <a:p>
            <a:pPr lvl="1"/>
            <a:r>
              <a:rPr lang="en-US" sz="1800" dirty="0"/>
              <a:t>Understand the specifics of what is and is not covered by an Azure service SLA</a:t>
            </a:r>
          </a:p>
          <a:p>
            <a:r>
              <a:rPr lang="en-US" sz="2400" dirty="0"/>
              <a:t>Calculating a Composite SLA Estimate for an Application</a:t>
            </a:r>
          </a:p>
          <a:p>
            <a:pPr lvl="1"/>
            <a:r>
              <a:rPr lang="en-US" sz="1800" dirty="0"/>
              <a:t>Composite platform SLA measurement for key operation flows</a:t>
            </a:r>
          </a:p>
          <a:p>
            <a:pPr lvl="1"/>
            <a:r>
              <a:rPr lang="en-US" sz="1800" dirty="0"/>
              <a:t>Does not account for poorly written application code</a:t>
            </a:r>
          </a:p>
          <a:p>
            <a:pPr lvl="1"/>
            <a:r>
              <a:rPr lang="en-US" sz="1800" dirty="0"/>
              <a:t>Provides an upper bounds for overall availability target</a:t>
            </a:r>
          </a:p>
          <a:p>
            <a:pPr lvl="1"/>
            <a:r>
              <a:rPr lang="en-US" sz="1800" dirty="0"/>
              <a:t>Points to specific places in the architecture that need attention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51</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54</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58</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Demonstrate Reference Implementation deployment demo</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62</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25-Apr-22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100.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10.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4.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25-Apr-22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25-Apr-22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25-Apr-22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25-Apr-22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25-Apr-22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25-Apr-22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25-Apr-22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25-Apr-22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25-Apr-22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25-Apr-22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25-Apr-22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25-Apr-22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25-Apr-22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25-Apr-22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25-Apr-22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3.emf"/><Relationship Id="rId4" Type="http://schemas.openxmlformats.org/officeDocument/2006/relationships/image" Target="../media/image115.svg"/></Relationships>
</file>

<file path=ppt/slides/_rels/slide10.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5.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4.sv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5.pn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9.sv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52.png"/><Relationship Id="rId4" Type="http://schemas.openxmlformats.org/officeDocument/2006/relationships/image" Target="../media/image15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5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8.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328.xml"/><Relationship Id="rId4" Type="http://schemas.openxmlformats.org/officeDocument/2006/relationships/hyperlink" Target="https://youtu.be/Zx_gHevekm0?t=1954"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132.png"/><Relationship Id="rId5" Type="http://schemas.openxmlformats.org/officeDocument/2006/relationships/image" Target="../media/image157.sv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6.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41.xml"/><Relationship Id="rId5" Type="http://schemas.openxmlformats.org/officeDocument/2006/relationships/image" Target="../media/image160.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4.xml"/><Relationship Id="rId1" Type="http://schemas.openxmlformats.org/officeDocument/2006/relationships/themeOverride" Target="../theme/themeOverride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8.png"/><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5" Type="http://schemas.openxmlformats.org/officeDocument/2006/relationships/image" Target="../media/image16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8.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7.xml"/><Relationship Id="rId1" Type="http://schemas.openxmlformats.org/officeDocument/2006/relationships/themeOverride" Target="../theme/themeOverride3.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41.xml"/><Relationship Id="rId5" Type="http://schemas.openxmlformats.org/officeDocument/2006/relationships/image" Target="../media/image165.png"/><Relationship Id="rId4" Type="http://schemas.openxmlformats.org/officeDocument/2006/relationships/image" Target="../media/image164.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8.xml"/><Relationship Id="rId1" Type="http://schemas.openxmlformats.org/officeDocument/2006/relationships/themeOverride" Target="../theme/themeOverride4.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9.xml"/><Relationship Id="rId1" Type="http://schemas.openxmlformats.org/officeDocument/2006/relationships/themeOverride" Target="../theme/themeOverride5.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0.xml"/><Relationship Id="rId1" Type="http://schemas.openxmlformats.org/officeDocument/2006/relationships/themeOverride" Target="../theme/themeOverride6.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4.sv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1.xml"/><Relationship Id="rId1" Type="http://schemas.openxmlformats.org/officeDocument/2006/relationships/themeOverride" Target="../theme/themeOverride7.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3.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61.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2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73.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72.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2.png"/></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4.sv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Guidelines</a:t>
            </a:r>
            <a:endParaRPr lang="en-US" sz="400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This design area references Active Directory or AD, but it doesn't focus on the identity or management aspects of Azure AD, only the tenant in which your identities will ultimately be hosted.</a:t>
            </a:r>
          </a:p>
          <a:p>
            <a:r>
              <a:rPr lang="en-US" sz="1800" dirty="0"/>
              <a:t>An Azure subscription can only trust one Azure AD tenant at a time.</a:t>
            </a:r>
          </a:p>
          <a:p>
            <a:r>
              <a:rPr lang="en-US" sz="1800" dirty="0"/>
              <a:t>If there’s no identity infrastructure, start by implementing an Azure AD only identity deployment. Don’t forget to define your Azure SSO strategy!</a:t>
            </a:r>
          </a:p>
          <a:p>
            <a:r>
              <a:rPr lang="en-US" sz="1800" dirty="0"/>
              <a:t>Add at least one custom domain and define a single-sign on strategy using AAD Connect.</a:t>
            </a:r>
          </a:p>
          <a:p>
            <a:r>
              <a:rPr lang="en-US" sz="1800" dirty="0"/>
              <a:t>Enforce MFA and CAP for all privileged accounts. No MFA and no CAP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 But Azure Lighthouse only supports delegation at the subscription and resource group scopes.</a:t>
            </a:r>
          </a:p>
          <a:p>
            <a:r>
              <a:rPr lang="en-US" sz="1800" dirty="0"/>
              <a:t>Avoid creating multiple Azure AD tenants. </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8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dtart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and east / west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490186"/>
          </a:xfrm>
        </p:spPr>
        <p:txBody>
          <a:bodyPr/>
          <a:lstStyle/>
          <a:p>
            <a:r>
              <a:rPr lang="en-US" sz="1800" dirty="0"/>
              <a:t>Avoid replicating the organization’s hierarchy chart. What if the customer goes thru a re-org?</a:t>
            </a:r>
          </a:p>
          <a:p>
            <a:r>
              <a:rPr lang="en-US" sz="1800" dirty="0"/>
              <a:t>Avoid organizing for billing purposes. Use Tags (accounting) + Azure Cost Management to query &amp; aggregate costs. Make it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Use reserved instances to prioritize reserved capacity in required regions.</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and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Limit the number of Azure Policy assignments made at the root management group scope to avoid managing through exclusions at inherited scopes.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6249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Once initial observability is achieved, then you build upon that initial level of visibility to develop actionable alerts,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Azure LZ Accelerator includes diagnostic settings for activity logs, VMs, and PaaS resources sent to Log Analytics.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RBAC, data sovereignty requirements, and data retention policies mandate separate workspaces.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 for both Windows and Linux VM.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926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If it’s not measurable, it’s not actionable. Define a RTO and RPO requirements for each workload.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BCDR as a service for platform-as-a-service (PaaS) services.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Azure Site Recovery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an organizations 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Azure landing zone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Finding the structure of tags that fits your cost and recharging model might help track your cloud spend.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your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your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Azure Active Directory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top-level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Manage policy assignments at the highest appropriate level with exclusions at bottom levels, if necessary.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Limit the number of Azure Policy assignments made at the </a:t>
            </a:r>
            <a:r>
              <a:rPr lang="en-US" sz="2000" u="sng" spc="-50" dirty="0">
                <a:ln w="3175">
                  <a:noFill/>
                </a:ln>
                <a:solidFill>
                  <a:srgbClr val="FFFFFF"/>
                </a:solidFill>
                <a:latin typeface="Segoe UI Semibold"/>
                <a:cs typeface="Segoe UI" pitchFamily="34" charset="0"/>
              </a:rPr>
              <a:t>root</a:t>
            </a:r>
            <a:r>
              <a:rPr lang="en-US" sz="2000" spc="-50" dirty="0">
                <a:ln w="3175">
                  <a:noFill/>
                </a:ln>
                <a:solidFill>
                  <a:srgbClr val="FFFFFF"/>
                </a:solidFill>
                <a:latin typeface="Segoe UI Semibold"/>
                <a:cs typeface="Segoe UI" pitchFamily="34" charset="0"/>
              </a:rPr>
              <a:t> management group scope to avoid managing through exclusions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or project name).</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AAD </a:t>
            </a:r>
            <a:r>
              <a:rPr lang="en-US" dirty="0">
                <a:solidFill>
                  <a:srgbClr val="24292E"/>
                </a:solidFill>
                <a:latin typeface="Segoe UI" panose="020B0502040204020203" pitchFamily="34" charset="0"/>
                <a:cs typeface="Segoe UI" panose="020B0502040204020203" pitchFamily="34" charset="0"/>
              </a:rPr>
              <a:t>Tenants</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1978</TotalTime>
  <Words>18055</Words>
  <Application>Microsoft Office PowerPoint</Application>
  <PresentationFormat>Widescreen</PresentationFormat>
  <Paragraphs>1118</Paragraphs>
  <Slides>64</Slides>
  <Notes>62</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64</vt:i4>
      </vt:variant>
    </vt:vector>
  </HeadingPairs>
  <TitlesOfParts>
    <vt:vector size="94" baseType="lpstr">
      <vt:lpstr>-apple-system</vt:lpstr>
      <vt:lpstr>Arial</vt:lpstr>
      <vt:lpstr>Calibri</vt:lpstr>
      <vt:lpstr>Calibri Light</vt:lpstr>
      <vt:lpstr>Consolas</vt:lpstr>
      <vt:lpstr>docons</vt:lpstr>
      <vt:lpstr>Segoe</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Enterprise-scale landing zones Getting ready to deploy workloads on Azure</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Metropolis</vt:lpstr>
      <vt:lpstr>Enterprise-scale?</vt:lpstr>
      <vt:lpstr>PowerPoint Presentation</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Guidelines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2022-04-25T16:32:16Z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